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8" r:id="rId2"/>
    <p:sldId id="269" r:id="rId3"/>
    <p:sldId id="270" r:id="rId4"/>
    <p:sldId id="256" r:id="rId5"/>
    <p:sldId id="257" r:id="rId6"/>
    <p:sldId id="259" r:id="rId7"/>
    <p:sldId id="258" r:id="rId8"/>
    <p:sldId id="260" r:id="rId9"/>
    <p:sldId id="261" r:id="rId10"/>
    <p:sldId id="266" r:id="rId11"/>
    <p:sldId id="271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94891" autoAdjust="0"/>
  </p:normalViewPr>
  <p:slideViewPr>
    <p:cSldViewPr snapToGrid="0">
      <p:cViewPr varScale="1">
        <p:scale>
          <a:sx n="75" d="100"/>
          <a:sy n="75" d="100"/>
        </p:scale>
        <p:origin x="51" y="5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g>
</file>

<file path=ppt/media/image16.png>
</file>

<file path=ppt/media/image17.png>
</file>

<file path=ppt/media/image18.JPG>
</file>

<file path=ppt/media/image19.jpe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7C9EF-7B72-44A3-83FF-CAA3DC4C3EA1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C2AAB6-5089-4D78-B615-4766874BD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69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start </a:t>
            </a:r>
            <a:r>
              <a:rPr lang="fr-FR" dirty="0" err="1"/>
              <a:t>we</a:t>
            </a:r>
            <a:r>
              <a:rPr lang="fr-FR" dirty="0"/>
              <a:t> the constat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today</a:t>
            </a:r>
            <a:r>
              <a:rPr lang="fr-FR" dirty="0"/>
              <a:t> lot of </a:t>
            </a:r>
            <a:r>
              <a:rPr lang="fr-FR" dirty="0" err="1"/>
              <a:t>elderly</a:t>
            </a:r>
            <a:r>
              <a:rPr lang="fr-FR" dirty="0"/>
              <a:t> </a:t>
            </a:r>
            <a:r>
              <a:rPr lang="fr-FR" dirty="0" err="1"/>
              <a:t>feel</a:t>
            </a:r>
            <a:r>
              <a:rPr lang="fr-FR" dirty="0"/>
              <a:t> </a:t>
            </a:r>
            <a:r>
              <a:rPr lang="fr-FR" dirty="0" err="1"/>
              <a:t>isolated</a:t>
            </a:r>
            <a:r>
              <a:rPr lang="fr-FR" dirty="0"/>
              <a:t>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lack</a:t>
            </a:r>
            <a:r>
              <a:rPr lang="fr-FR" dirty="0"/>
              <a:t> the tech </a:t>
            </a:r>
            <a:r>
              <a:rPr lang="fr-FR" dirty="0" err="1"/>
              <a:t>knowledge</a:t>
            </a:r>
            <a:r>
              <a:rPr lang="fr-FR" dirty="0"/>
              <a:t> to use modern transportation options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AAB6-5089-4D78-B615-4766874BD6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989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Our solution </a:t>
            </a:r>
            <a:r>
              <a:rPr lang="fr-FR" dirty="0" err="1"/>
              <a:t>is</a:t>
            </a:r>
            <a:r>
              <a:rPr lang="fr-FR" dirty="0"/>
              <a:t> an end to end vocal assistant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leveral</a:t>
            </a:r>
            <a:r>
              <a:rPr lang="fr-FR" dirty="0"/>
              <a:t> state of the art speech recognition and </a:t>
            </a:r>
            <a:r>
              <a:rPr lang="fr-FR" dirty="0" err="1"/>
              <a:t>nlp</a:t>
            </a:r>
            <a:r>
              <a:rPr lang="fr-FR" dirty="0"/>
              <a:t> </a:t>
            </a:r>
            <a:r>
              <a:rPr lang="fr-FR" dirty="0" err="1"/>
              <a:t>technology</a:t>
            </a:r>
            <a:r>
              <a:rPr lang="fr-FR" dirty="0"/>
              <a:t> to </a:t>
            </a:r>
            <a:r>
              <a:rPr lang="fr-FR" dirty="0" err="1"/>
              <a:t>provide</a:t>
            </a:r>
            <a:r>
              <a:rPr lang="fr-FR" dirty="0"/>
              <a:t> a </a:t>
            </a:r>
            <a:r>
              <a:rPr lang="fr-FR" dirty="0" err="1"/>
              <a:t>fully</a:t>
            </a:r>
            <a:r>
              <a:rPr lang="fr-FR" dirty="0"/>
              <a:t> </a:t>
            </a:r>
            <a:r>
              <a:rPr lang="fr-FR" dirty="0" err="1"/>
              <a:t>automated</a:t>
            </a:r>
            <a:r>
              <a:rPr lang="fr-FR" dirty="0"/>
              <a:t> </a:t>
            </a:r>
            <a:r>
              <a:rPr lang="fr-FR" dirty="0" err="1"/>
              <a:t>selection</a:t>
            </a:r>
            <a:r>
              <a:rPr lang="fr-FR" dirty="0"/>
              <a:t> and </a:t>
            </a:r>
            <a:r>
              <a:rPr lang="fr-FR" dirty="0" err="1"/>
              <a:t>reservation</a:t>
            </a:r>
            <a:r>
              <a:rPr lang="fr-FR" dirty="0"/>
              <a:t> service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AAB6-5089-4D78-B615-4766874BD6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940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Let’s</a:t>
            </a:r>
            <a:r>
              <a:rPr lang="fr-FR" dirty="0"/>
              <a:t> </a:t>
            </a:r>
            <a:r>
              <a:rPr lang="fr-FR" dirty="0" err="1"/>
              <a:t>meet</a:t>
            </a:r>
            <a:r>
              <a:rPr lang="fr-FR" dirty="0"/>
              <a:t> Daisy. Daisy </a:t>
            </a:r>
            <a:r>
              <a:rPr lang="fr-FR" dirty="0" err="1"/>
              <a:t>usually</a:t>
            </a:r>
            <a:r>
              <a:rPr lang="fr-FR" dirty="0"/>
              <a:t> </a:t>
            </a:r>
            <a:r>
              <a:rPr lang="fr-FR" dirty="0" err="1"/>
              <a:t>feels</a:t>
            </a:r>
            <a:r>
              <a:rPr lang="fr-FR" dirty="0"/>
              <a:t> </a:t>
            </a:r>
            <a:r>
              <a:rPr lang="fr-FR" dirty="0" err="1"/>
              <a:t>frustrated</a:t>
            </a:r>
            <a:r>
              <a:rPr lang="fr-FR" dirty="0"/>
              <a:t>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she</a:t>
            </a:r>
            <a:r>
              <a:rPr lang="fr-FR" dirty="0"/>
              <a:t> </a:t>
            </a:r>
            <a:r>
              <a:rPr lang="fr-FR" dirty="0" err="1"/>
              <a:t>regularly</a:t>
            </a:r>
            <a:r>
              <a:rPr lang="fr-FR" dirty="0"/>
              <a:t> miss </a:t>
            </a:r>
            <a:r>
              <a:rPr lang="fr-FR" dirty="0" err="1"/>
              <a:t>her</a:t>
            </a:r>
            <a:r>
              <a:rPr lang="fr-FR" dirty="0"/>
              <a:t> </a:t>
            </a:r>
            <a:r>
              <a:rPr lang="fr-FR" dirty="0" err="1"/>
              <a:t>lunck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Pablo and Tina and struggle to go to the </a:t>
            </a:r>
            <a:r>
              <a:rPr lang="fr-FR" dirty="0" err="1"/>
              <a:t>supermarket</a:t>
            </a:r>
            <a:r>
              <a:rPr lang="fr-FR" dirty="0"/>
              <a:t>,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she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have </a:t>
            </a:r>
            <a:r>
              <a:rPr lang="fr-FR" dirty="0" err="1"/>
              <a:t>any</a:t>
            </a:r>
            <a:r>
              <a:rPr lang="fr-FR" dirty="0"/>
              <a:t> transportation option. </a:t>
            </a:r>
            <a:r>
              <a:rPr lang="fr-FR" dirty="0" err="1"/>
              <a:t>She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use internet or a mobile phone on </a:t>
            </a:r>
            <a:r>
              <a:rPr lang="fr-FR" dirty="0" err="1"/>
              <a:t>regular</a:t>
            </a:r>
            <a:r>
              <a:rPr lang="fr-FR" dirty="0"/>
              <a:t> basis and </a:t>
            </a:r>
            <a:r>
              <a:rPr lang="fr-FR" dirty="0" err="1"/>
              <a:t>therefore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know how to </a:t>
            </a:r>
            <a:r>
              <a:rPr lang="fr-FR" dirty="0" err="1"/>
              <a:t>find</a:t>
            </a:r>
            <a:r>
              <a:rPr lang="fr-FR" dirty="0"/>
              <a:t> a solution. </a:t>
            </a:r>
            <a:r>
              <a:rPr lang="fr-FR" dirty="0" err="1"/>
              <a:t>Yet</a:t>
            </a:r>
            <a:r>
              <a:rPr lang="fr-FR" dirty="0"/>
              <a:t>, a </a:t>
            </a:r>
            <a:r>
              <a:rPr lang="fr-FR" dirty="0" err="1"/>
              <a:t>week</a:t>
            </a:r>
            <a:r>
              <a:rPr lang="fr-FR" dirty="0"/>
              <a:t> </a:t>
            </a:r>
            <a:r>
              <a:rPr lang="fr-FR" dirty="0" err="1"/>
              <a:t>ago</a:t>
            </a:r>
            <a:r>
              <a:rPr lang="fr-FR" dirty="0"/>
              <a:t> Pablo </a:t>
            </a:r>
            <a:r>
              <a:rPr lang="fr-FR" dirty="0" err="1"/>
              <a:t>told</a:t>
            </a:r>
            <a:r>
              <a:rPr lang="fr-FR" dirty="0"/>
              <a:t> </a:t>
            </a:r>
            <a:r>
              <a:rPr lang="fr-FR" dirty="0" err="1"/>
              <a:t>her</a:t>
            </a:r>
            <a:r>
              <a:rPr lang="fr-FR" dirty="0"/>
              <a:t> about </a:t>
            </a:r>
            <a:r>
              <a:rPr lang="fr-FR" dirty="0" err="1"/>
              <a:t>SpeaknGo</a:t>
            </a:r>
            <a:r>
              <a:rPr lang="fr-F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AAB6-5089-4D78-B615-4766874BD6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3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But last </a:t>
            </a:r>
            <a:r>
              <a:rPr lang="fr-FR" dirty="0" err="1"/>
              <a:t>week</a:t>
            </a:r>
            <a:r>
              <a:rPr lang="fr-FR" dirty="0"/>
              <a:t>, Pablo </a:t>
            </a:r>
            <a:r>
              <a:rPr lang="fr-FR" dirty="0" err="1"/>
              <a:t>introduces</a:t>
            </a:r>
            <a:r>
              <a:rPr lang="fr-FR" dirty="0"/>
              <a:t> </a:t>
            </a:r>
            <a:r>
              <a:rPr lang="fr-FR" dirty="0" err="1"/>
              <a:t>her</a:t>
            </a:r>
            <a:r>
              <a:rPr lang="fr-FR" dirty="0"/>
              <a:t> to </a:t>
            </a:r>
            <a:r>
              <a:rPr lang="fr-FR" dirty="0" err="1"/>
              <a:t>Speakngo</a:t>
            </a:r>
            <a:r>
              <a:rPr lang="fr-FR" dirty="0"/>
              <a:t>. </a:t>
            </a:r>
            <a:r>
              <a:rPr lang="fr-FR" dirty="0" err="1"/>
              <a:t>Now</a:t>
            </a:r>
            <a:r>
              <a:rPr lang="fr-FR" dirty="0"/>
              <a:t> </a:t>
            </a:r>
            <a:r>
              <a:rPr lang="fr-FR" dirty="0" err="1"/>
              <a:t>she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have to call the </a:t>
            </a:r>
            <a:r>
              <a:rPr lang="fr-FR" dirty="0" err="1"/>
              <a:t>speakngo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, tell </a:t>
            </a:r>
            <a:r>
              <a:rPr lang="fr-FR" dirty="0" err="1"/>
              <a:t>him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she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go, and 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handled</a:t>
            </a:r>
            <a:r>
              <a:rPr lang="fr-FR" dirty="0"/>
              <a:t> for </a:t>
            </a:r>
            <a:r>
              <a:rPr lang="fr-FR" dirty="0" err="1"/>
              <a:t>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AAB6-5089-4D78-B615-4766874BD6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50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She</a:t>
            </a:r>
            <a:r>
              <a:rPr lang="fr-FR" dirty="0"/>
              <a:t> can return to </a:t>
            </a:r>
            <a:r>
              <a:rPr lang="fr-FR" dirty="0" err="1"/>
              <a:t>her</a:t>
            </a:r>
            <a:r>
              <a:rPr lang="fr-FR" dirty="0"/>
              <a:t> </a:t>
            </a:r>
            <a:r>
              <a:rPr lang="fr-FR" dirty="0" err="1"/>
              <a:t>daily</a:t>
            </a:r>
            <a:r>
              <a:rPr lang="fr-FR" dirty="0"/>
              <a:t> </a:t>
            </a:r>
            <a:r>
              <a:rPr lang="fr-FR" dirty="0" err="1"/>
              <a:t>activities</a:t>
            </a:r>
            <a:r>
              <a:rPr lang="fr-FR" dirty="0"/>
              <a:t> and at a </a:t>
            </a:r>
            <a:r>
              <a:rPr lang="fr-FR" dirty="0" err="1"/>
              <a:t>given</a:t>
            </a:r>
            <a:r>
              <a:rPr lang="fr-FR" dirty="0"/>
              <a:t> time a </a:t>
            </a:r>
            <a:r>
              <a:rPr lang="fr-FR" dirty="0" err="1"/>
              <a:t>remider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given</a:t>
            </a:r>
            <a:r>
              <a:rPr lang="fr-FR" dirty="0"/>
              <a:t> to </a:t>
            </a:r>
            <a:r>
              <a:rPr lang="fr-FR" dirty="0" err="1"/>
              <a:t>her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she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2AAB6-5089-4D78-B615-4766874BD6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04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392AC-A0A7-4DD6-80EB-649512C9F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8C1E2F-1C5C-4AEA-806D-E57790A3BD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2AFAF-3BFC-4751-B524-E25D177E4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0E7FB-CF50-4F8E-A400-3355157A8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E4014-2AA3-4C1B-8D48-34AC59CFD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5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D340F-E997-49F0-B1C0-9F8F44F7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7D2FF7-F86C-4C00-93E0-FF5B2A425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9E9F5-87CF-4F00-8454-40EDD967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D608C-3C80-4F01-A96C-6CD7C069E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A396F-3873-469B-AA1A-0077D3200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12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7E3F8A-91C1-4D3A-B6FA-B5D1F75BBA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A8F2A3-EC17-434C-806C-3F84DA773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372D0-207D-4C33-8B9C-27544DB08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44BC9-5727-47B3-BBCB-CEC131C1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EDA52-C9CC-459E-9FAD-77E41EEC6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222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4D74C-313B-4C55-8649-C1115AC25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3C8AF-2897-4047-AC86-4D49BCE62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B3ADF-5DBD-4CAE-9B77-1420F5853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897C3-55D2-4E60-BE5F-5E773119B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83BBB-E564-4C99-9F22-846F02E5B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14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3780D-76DF-4481-AF79-61C90B22C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5B2918-21DD-4B62-AFA2-ACFF260C5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AAA02-94F3-4127-87C7-DA76BE055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63547-AEAA-424C-8C2C-A26DB2319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98B9E-87D4-4D20-9789-E6775A95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8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B95A-18E3-4787-A3A5-9C9C83E7E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55331-7C73-445C-B3E9-17F2E0A503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107AD-2062-4724-A130-6F12FF81B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35B2DB-8441-4260-9198-DC936A56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F1846-E9A1-4EA0-8331-D243B57CA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1A4A7-89AB-4241-AD3B-C53B0E4F2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926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1161E-ABB3-48A3-8F4E-DBC0EC499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92879-0BFC-4EC0-AC7C-FC92AE8B4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A32FE-568D-48D4-8D0A-4BE11A25FC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0AEFF-5909-4615-98C3-D8F59B3CA3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D8002A-0A68-44D4-B6D0-784420DC4C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7785B6-62B9-4D94-AF8A-EC1CE1FFC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9A3F07-51C2-4C02-864E-B4AF4440B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063EB-88C3-4262-8185-6499BBD9D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55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3EEB-3CC1-4408-B271-8822420DE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803379-E20D-442E-9CDD-0E89D0D6A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FD75CE-AB93-4E98-A22F-37AB91516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A7228-BCD1-4095-8FDC-5472F4E0A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9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A51C9-D32C-4745-8A58-2D718BEAD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ADE597-9018-4DBA-BCBC-04E46C489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BCB444-D2E8-43DE-BC67-3A1698A89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302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F68EB-8E27-482C-BEE7-10ED36FC8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C8E69-AF91-4B0C-9653-EB5CBEEF1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338E5-C019-4D43-A738-2C875E532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900603-C360-4D3D-B47A-90EF11624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3E055-FA7F-4A92-AC63-51F9C4B5F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E4012-9480-4E0C-B991-B4B790BCC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18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E158A-EFED-4802-A5CB-C20E0BCDA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3E9E8E-94BF-4F62-AE67-5B561A9A0A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01D98-DB2B-4989-A591-DE9CFF6E53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04E93-5108-4E23-9A49-9D3AEE4BD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D8C640-AA17-4451-9B74-127262FAF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8C05C-66CE-4424-A63C-0183C304B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16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521E45-A7D0-4B78-B2F4-3A2AED91B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1D5D5-A8CA-4A3B-8D59-B50FC0F20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57173-50FE-4E5B-9FC0-476FF0EFA6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010A8-E154-476C-B9CA-EA43AC3A20B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CDD6A-3B7E-40B0-BD5A-076C852150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64E6D-35CF-4F5E-AB61-E6C8E9EEC1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C654F-DCE7-424F-B324-8B59B75A7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93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.pn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BC3C0B-09F3-407D-A996-3907A4017C28}"/>
              </a:ext>
            </a:extLst>
          </p:cNvPr>
          <p:cNvSpPr txBox="1"/>
          <p:nvPr/>
        </p:nvSpPr>
        <p:spPr>
          <a:xfrm>
            <a:off x="4013378" y="5245947"/>
            <a:ext cx="416524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500" i="1" dirty="0" err="1">
                <a:solidFill>
                  <a:schemeClr val="bg1"/>
                </a:solidFill>
                <a:latin typeface="Garamond" panose="02020404030301010803" pitchFamily="18" charset="0"/>
              </a:rPr>
              <a:t>Mobility</a:t>
            </a:r>
            <a:r>
              <a:rPr lang="fr-FR" sz="4500" i="1" dirty="0">
                <a:solidFill>
                  <a:schemeClr val="bg1"/>
                </a:solidFill>
                <a:latin typeface="Garamond" panose="02020404030301010803" pitchFamily="18" charset="0"/>
              </a:rPr>
              <a:t> for </a:t>
            </a:r>
            <a:r>
              <a:rPr lang="fr-FR" sz="4500" i="1" dirty="0" err="1">
                <a:solidFill>
                  <a:schemeClr val="bg1"/>
                </a:solidFill>
                <a:latin typeface="Garamond" panose="02020404030301010803" pitchFamily="18" charset="0"/>
              </a:rPr>
              <a:t>everyone</a:t>
            </a:r>
            <a:endParaRPr lang="en-US" sz="4500" i="1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136145D-6C85-41E0-B40B-45C05D4F4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4727" y="1927727"/>
            <a:ext cx="3002546" cy="3002546"/>
          </a:xfrm>
          <a:prstGeom prst="rect">
            <a:avLst/>
          </a:prstGeom>
        </p:spPr>
      </p:pic>
      <p:pic>
        <p:nvPicPr>
          <p:cNvPr id="4" name="Picture 3" descr="A close up of a clock&#10;&#10;Description automatically generated">
            <a:extLst>
              <a:ext uri="{FF2B5EF4-FFF2-40B4-BE49-F238E27FC236}">
                <a16:creationId xmlns:a16="http://schemas.microsoft.com/office/drawing/2014/main" id="{EE281975-0A25-410F-9905-307170B0B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9149" y="270442"/>
            <a:ext cx="2108135" cy="21232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9D17C0-6E5C-47FB-B90D-6D93B6BE6301}"/>
              </a:ext>
            </a:extLst>
          </p:cNvPr>
          <p:cNvSpPr txBox="1"/>
          <p:nvPr/>
        </p:nvSpPr>
        <p:spPr>
          <a:xfrm>
            <a:off x="660400" y="342900"/>
            <a:ext cx="254165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500" dirty="0" err="1">
                <a:solidFill>
                  <a:schemeClr val="bg1"/>
                </a:solidFill>
                <a:latin typeface="Garamond" panose="02020404030301010803" pitchFamily="18" charset="0"/>
              </a:rPr>
              <a:t>Hackmobility</a:t>
            </a:r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 2019</a:t>
            </a:r>
          </a:p>
          <a:p>
            <a:pPr algn="ctr"/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07-21-2019</a:t>
            </a:r>
            <a:endParaRPr lang="en-US" sz="25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D71993-1096-4A96-A414-676BEC4A97E8}"/>
              </a:ext>
            </a:extLst>
          </p:cNvPr>
          <p:cNvSpPr txBox="1"/>
          <p:nvPr/>
        </p:nvSpPr>
        <p:spPr>
          <a:xfrm>
            <a:off x="330200" y="5454650"/>
            <a:ext cx="21900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  <a:latin typeface="Garamond" panose="02020404030301010803" pitchFamily="18" charset="0"/>
              </a:rPr>
              <a:t>Pierre-Louis </a:t>
            </a:r>
            <a:r>
              <a:rPr lang="fr-FR" sz="2000" dirty="0" err="1">
                <a:solidFill>
                  <a:schemeClr val="bg1"/>
                </a:solidFill>
                <a:latin typeface="Garamond" panose="02020404030301010803" pitchFamily="18" charset="0"/>
              </a:rPr>
              <a:t>Missler</a:t>
            </a:r>
            <a:endParaRPr lang="fr-FR" sz="2000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fr-FR" sz="2000" dirty="0">
                <a:solidFill>
                  <a:schemeClr val="bg1"/>
                </a:solidFill>
                <a:latin typeface="Garamond" panose="02020404030301010803" pitchFamily="18" charset="0"/>
              </a:rPr>
              <a:t>Antoine Roux</a:t>
            </a:r>
          </a:p>
          <a:p>
            <a:r>
              <a:rPr lang="fr-FR" sz="2000" dirty="0">
                <a:solidFill>
                  <a:schemeClr val="bg1"/>
                </a:solidFill>
                <a:latin typeface="Garamond" panose="02020404030301010803" pitchFamily="18" charset="0"/>
              </a:rPr>
              <a:t>Andy </a:t>
            </a:r>
            <a:r>
              <a:rPr lang="fr-FR" sz="2000" dirty="0" err="1">
                <a:solidFill>
                  <a:schemeClr val="bg1"/>
                </a:solidFill>
                <a:latin typeface="Garamond" panose="02020404030301010803" pitchFamily="18" charset="0"/>
              </a:rPr>
              <a:t>Spezzatti</a:t>
            </a:r>
            <a:endParaRPr lang="fr-FR" sz="2000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fr-FR" sz="2000" dirty="0">
                <a:solidFill>
                  <a:schemeClr val="bg1"/>
                </a:solidFill>
                <a:latin typeface="Garamond" panose="02020404030301010803" pitchFamily="18" charset="0"/>
              </a:rPr>
              <a:t>Anne Spitz</a:t>
            </a:r>
            <a:endParaRPr lang="en-US" sz="2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773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BBA160-CBF4-44D2-8D93-BF7861A980B9}"/>
              </a:ext>
            </a:extLst>
          </p:cNvPr>
          <p:cNvSpPr txBox="1"/>
          <p:nvPr/>
        </p:nvSpPr>
        <p:spPr>
          <a:xfrm>
            <a:off x="4637107" y="2844224"/>
            <a:ext cx="291778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0" dirty="0">
                <a:solidFill>
                  <a:schemeClr val="bg1"/>
                </a:solidFill>
                <a:latin typeface="Garamond" panose="02020404030301010803" pitchFamily="18" charset="0"/>
              </a:rPr>
              <a:t>DEMO</a:t>
            </a:r>
            <a:endParaRPr lang="en-US" sz="7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233EBA8-2EE0-4919-9432-BB67DF35F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949" y="126530"/>
            <a:ext cx="1206633" cy="120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16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FAD93F-B0AB-4A05-A6F0-0DCE6BE87E7A}"/>
              </a:ext>
            </a:extLst>
          </p:cNvPr>
          <p:cNvSpPr txBox="1"/>
          <p:nvPr/>
        </p:nvSpPr>
        <p:spPr>
          <a:xfrm>
            <a:off x="3274130" y="306248"/>
            <a:ext cx="51403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000" dirty="0" err="1">
                <a:solidFill>
                  <a:schemeClr val="bg1"/>
                </a:solidFill>
                <a:latin typeface="Garamond" panose="02020404030301010803" pitchFamily="18" charset="0"/>
              </a:rPr>
              <a:t>Growth</a:t>
            </a:r>
            <a:r>
              <a:rPr lang="fr-FR" sz="6000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fr-FR" sz="6000" dirty="0" err="1">
                <a:solidFill>
                  <a:schemeClr val="bg1"/>
                </a:solidFill>
                <a:latin typeface="Garamond" panose="02020404030301010803" pitchFamily="18" charset="0"/>
              </a:rPr>
              <a:t>Strategy</a:t>
            </a:r>
            <a:endParaRPr lang="en-US" sz="6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38C75E91-DB4D-48D2-9A97-E95F3349A346}"/>
              </a:ext>
            </a:extLst>
          </p:cNvPr>
          <p:cNvSpPr txBox="1"/>
          <p:nvPr/>
        </p:nvSpPr>
        <p:spPr>
          <a:xfrm>
            <a:off x="4697544" y="5997754"/>
            <a:ext cx="299242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000" i="1" dirty="0" err="1">
                <a:solidFill>
                  <a:schemeClr val="bg1"/>
                </a:solidFill>
                <a:latin typeface="Garamond" panose="02020404030301010803" pitchFamily="18" charset="0"/>
              </a:rPr>
              <a:t>Mobility</a:t>
            </a:r>
            <a:r>
              <a:rPr lang="fr-FR" sz="3000" i="1" dirty="0">
                <a:solidFill>
                  <a:schemeClr val="bg1"/>
                </a:solidFill>
                <a:latin typeface="Garamond" panose="02020404030301010803" pitchFamily="18" charset="0"/>
              </a:rPr>
              <a:t> for </a:t>
            </a:r>
            <a:r>
              <a:rPr lang="fr-FR" sz="3000" i="1" dirty="0" err="1">
                <a:solidFill>
                  <a:schemeClr val="bg1"/>
                </a:solidFill>
                <a:latin typeface="Garamond" panose="02020404030301010803" pitchFamily="18" charset="0"/>
              </a:rPr>
              <a:t>Everyone</a:t>
            </a:r>
            <a:endParaRPr lang="en-US" sz="3000" i="1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B1CC8569-7261-4D33-993A-5A807DBA4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207" y="4797211"/>
            <a:ext cx="1531544" cy="1531544"/>
          </a:xfrm>
          <a:prstGeom prst="rect">
            <a:avLst/>
          </a:prstGeom>
        </p:spPr>
      </p:pic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D79F6DB6-9339-4C48-89F1-C01764ED9D2F}"/>
              </a:ext>
            </a:extLst>
          </p:cNvPr>
          <p:cNvSpPr txBox="1">
            <a:spLocks/>
          </p:cNvSpPr>
          <p:nvPr/>
        </p:nvSpPr>
        <p:spPr>
          <a:xfrm>
            <a:off x="1990428" y="3088699"/>
            <a:ext cx="978408" cy="978408"/>
          </a:xfrm>
          <a:prstGeom prst="ellipse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D8DC9638-A746-487F-BB55-843C1169DE79}"/>
              </a:ext>
            </a:extLst>
          </p:cNvPr>
          <p:cNvSpPr txBox="1">
            <a:spLocks/>
          </p:cNvSpPr>
          <p:nvPr/>
        </p:nvSpPr>
        <p:spPr>
          <a:xfrm>
            <a:off x="6062085" y="2181521"/>
            <a:ext cx="978408" cy="978408"/>
          </a:xfrm>
          <a:prstGeom prst="ellipse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2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BE324827-7C27-42D3-AA16-3AC7245215D4}"/>
              </a:ext>
            </a:extLst>
          </p:cNvPr>
          <p:cNvSpPr txBox="1">
            <a:spLocks/>
          </p:cNvSpPr>
          <p:nvPr/>
        </p:nvSpPr>
        <p:spPr>
          <a:xfrm>
            <a:off x="1440587" y="4425334"/>
            <a:ext cx="2589369" cy="1129750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Development transportation options</a:t>
            </a:r>
          </a:p>
          <a:p>
            <a:pPr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Uber API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C9E20D0D-E79D-4F9F-A04C-BAE39866975E}"/>
              </a:ext>
            </a:extLst>
          </p:cNvPr>
          <p:cNvSpPr txBox="1">
            <a:spLocks/>
          </p:cNvSpPr>
          <p:nvPr/>
        </p:nvSpPr>
        <p:spPr>
          <a:xfrm>
            <a:off x="1450644" y="4124699"/>
            <a:ext cx="2302763" cy="3006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August -September 2019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9916B611-0D19-4DB5-9E5A-1920BF109F50}"/>
              </a:ext>
            </a:extLst>
          </p:cNvPr>
          <p:cNvSpPr txBox="1">
            <a:spLocks/>
          </p:cNvSpPr>
          <p:nvPr/>
        </p:nvSpPr>
        <p:spPr>
          <a:xfrm>
            <a:off x="5086566" y="3582827"/>
            <a:ext cx="2589369" cy="13324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000" dirty="0">
                <a:solidFill>
                  <a:schemeClr val="bg1"/>
                </a:solidFill>
              </a:rPr>
              <a:t>App development 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bg1"/>
                </a:solidFill>
              </a:rPr>
              <a:t>Growth of customer base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7410BA77-C683-49A6-8975-60F987B38A31}"/>
              </a:ext>
            </a:extLst>
          </p:cNvPr>
          <p:cNvSpPr txBox="1">
            <a:spLocks/>
          </p:cNvSpPr>
          <p:nvPr/>
        </p:nvSpPr>
        <p:spPr>
          <a:xfrm>
            <a:off x="9562627" y="1460992"/>
            <a:ext cx="978408" cy="978408"/>
          </a:xfrm>
          <a:prstGeom prst="ellipse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3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7" name="Text Placeholder 16">
            <a:extLst>
              <a:ext uri="{FF2B5EF4-FFF2-40B4-BE49-F238E27FC236}">
                <a16:creationId xmlns:a16="http://schemas.microsoft.com/office/drawing/2014/main" id="{AFEB1CDB-1F85-4127-A152-C0EEC70BFB08}"/>
              </a:ext>
            </a:extLst>
          </p:cNvPr>
          <p:cNvSpPr txBox="1">
            <a:spLocks/>
          </p:cNvSpPr>
          <p:nvPr/>
        </p:nvSpPr>
        <p:spPr>
          <a:xfrm>
            <a:off x="9194921" y="2937357"/>
            <a:ext cx="1862998" cy="7830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- Country wide deployment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A1E3FAFF-EBA9-4896-A703-37DB1431CB4A}"/>
              </a:ext>
            </a:extLst>
          </p:cNvPr>
          <p:cNvSpPr/>
          <p:nvPr/>
        </p:nvSpPr>
        <p:spPr>
          <a:xfrm>
            <a:off x="1723150" y="2937357"/>
            <a:ext cx="1181170" cy="1129750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DE01428E-B5CE-4950-9AEF-300E5D6F83EB}"/>
              </a:ext>
            </a:extLst>
          </p:cNvPr>
          <p:cNvSpPr/>
          <p:nvPr/>
        </p:nvSpPr>
        <p:spPr>
          <a:xfrm>
            <a:off x="5765490" y="1999273"/>
            <a:ext cx="1181170" cy="1129750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61CFE0B5-2794-4B20-8C99-ACDB3E7DE787}"/>
              </a:ext>
            </a:extLst>
          </p:cNvPr>
          <p:cNvSpPr txBox="1">
            <a:spLocks/>
          </p:cNvSpPr>
          <p:nvPr/>
        </p:nvSpPr>
        <p:spPr>
          <a:xfrm>
            <a:off x="5204693" y="3205607"/>
            <a:ext cx="2302763" cy="3006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Before </a:t>
            </a:r>
            <a:r>
              <a:rPr lang="en-US" sz="1600" dirty="0" err="1">
                <a:solidFill>
                  <a:schemeClr val="bg1"/>
                </a:solidFill>
              </a:rPr>
              <a:t>Decembre</a:t>
            </a:r>
            <a:r>
              <a:rPr lang="en-US" sz="1600" dirty="0">
                <a:solidFill>
                  <a:schemeClr val="bg1"/>
                </a:solidFill>
              </a:rPr>
              <a:t> 2019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8E30BDF0-A3BA-46AF-97F7-AA40882ED73D}"/>
              </a:ext>
            </a:extLst>
          </p:cNvPr>
          <p:cNvSpPr/>
          <p:nvPr/>
        </p:nvSpPr>
        <p:spPr>
          <a:xfrm>
            <a:off x="9297954" y="1300091"/>
            <a:ext cx="1181170" cy="1129750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741CD4B-3738-42F2-BA8D-32FF50244A94}"/>
              </a:ext>
            </a:extLst>
          </p:cNvPr>
          <p:cNvSpPr txBox="1">
            <a:spLocks/>
          </p:cNvSpPr>
          <p:nvPr/>
        </p:nvSpPr>
        <p:spPr>
          <a:xfrm>
            <a:off x="9192644" y="2547620"/>
            <a:ext cx="1718374" cy="3897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dirty="0" err="1">
                <a:solidFill>
                  <a:schemeClr val="bg1"/>
                </a:solidFill>
              </a:rPr>
              <a:t>Before</a:t>
            </a:r>
            <a:r>
              <a:rPr lang="fr-FR" sz="1600" dirty="0">
                <a:solidFill>
                  <a:schemeClr val="bg1"/>
                </a:solidFill>
              </a:rPr>
              <a:t> June 2020</a:t>
            </a:r>
            <a:endParaRPr lang="ru-RU" sz="1600" dirty="0">
              <a:solidFill>
                <a:schemeClr val="bg1"/>
              </a:solidFill>
            </a:endParaRP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FFD4D1E0-8628-4B8C-AA5A-71EC65D3A877}"/>
              </a:ext>
            </a:extLst>
          </p:cNvPr>
          <p:cNvCxnSpPr>
            <a:cxnSpLocks/>
          </p:cNvCxnSpPr>
          <p:nvPr/>
        </p:nvCxnSpPr>
        <p:spPr>
          <a:xfrm>
            <a:off x="2266031" y="1603232"/>
            <a:ext cx="668964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F210E3AF-62F1-4B04-9C60-F8827BF09035}"/>
              </a:ext>
            </a:extLst>
          </p:cNvPr>
          <p:cNvCxnSpPr>
            <a:cxnSpLocks/>
          </p:cNvCxnSpPr>
          <p:nvPr/>
        </p:nvCxnSpPr>
        <p:spPr>
          <a:xfrm flipV="1">
            <a:off x="2266031" y="1603232"/>
            <a:ext cx="0" cy="10751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7D5224E9-4432-499B-B1FC-6E5AFA6665DC}"/>
              </a:ext>
            </a:extLst>
          </p:cNvPr>
          <p:cNvCxnSpPr>
            <a:cxnSpLocks/>
          </p:cNvCxnSpPr>
          <p:nvPr/>
        </p:nvCxnSpPr>
        <p:spPr>
          <a:xfrm flipV="1">
            <a:off x="6380831" y="1651154"/>
            <a:ext cx="0" cy="208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7058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FAD93F-B0AB-4A05-A6F0-0DCE6BE87E7A}"/>
              </a:ext>
            </a:extLst>
          </p:cNvPr>
          <p:cNvSpPr txBox="1"/>
          <p:nvPr/>
        </p:nvSpPr>
        <p:spPr>
          <a:xfrm>
            <a:off x="4915698" y="306248"/>
            <a:ext cx="18571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000" dirty="0">
                <a:solidFill>
                  <a:schemeClr val="bg1"/>
                </a:solidFill>
                <a:latin typeface="Garamond" panose="02020404030301010803" pitchFamily="18" charset="0"/>
              </a:rPr>
              <a:t>Team</a:t>
            </a:r>
            <a:endParaRPr lang="en-US" sz="6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3" name="Picture Placeholder 22">
            <a:extLst>
              <a:ext uri="{FF2B5EF4-FFF2-40B4-BE49-F238E27FC236}">
                <a16:creationId xmlns:a16="http://schemas.microsoft.com/office/drawing/2014/main" id="{663CBBD1-D11B-468D-9191-25CC96287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726" y="1618744"/>
            <a:ext cx="2062623" cy="2066544"/>
          </a:xfrm>
          <a:prstGeom prst="ellipse">
            <a:avLst/>
          </a:prstGeom>
        </p:spPr>
      </p:pic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F293DBF5-992A-4FD5-BFEB-F1320DB3922A}"/>
              </a:ext>
            </a:extLst>
          </p:cNvPr>
          <p:cNvSpPr txBox="1">
            <a:spLocks/>
          </p:cNvSpPr>
          <p:nvPr/>
        </p:nvSpPr>
        <p:spPr>
          <a:xfrm>
            <a:off x="3777742" y="3857679"/>
            <a:ext cx="2066544" cy="6156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6C09EA61-3EE1-466E-A806-33739D28E7CD}"/>
              </a:ext>
            </a:extLst>
          </p:cNvPr>
          <p:cNvSpPr txBox="1">
            <a:spLocks/>
          </p:cNvSpPr>
          <p:nvPr/>
        </p:nvSpPr>
        <p:spPr>
          <a:xfrm>
            <a:off x="242428" y="3981047"/>
            <a:ext cx="2633218" cy="3688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Pierre-Louis Missler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3E85268-ABDE-4ECA-BE1D-38D1C6847CE1}"/>
              </a:ext>
            </a:extLst>
          </p:cNvPr>
          <p:cNvSpPr txBox="1">
            <a:spLocks/>
          </p:cNvSpPr>
          <p:nvPr/>
        </p:nvSpPr>
        <p:spPr>
          <a:xfrm>
            <a:off x="639173" y="4428330"/>
            <a:ext cx="1953136" cy="368881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Consultant – Data Analyst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497A106E-C4D8-4885-8049-6A732897EC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463" y="1615428"/>
            <a:ext cx="2118707" cy="2118707"/>
          </a:xfrm>
          <a:prstGeom prst="ellipse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984C42AE-D913-45BD-8545-6B7D0F1C05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65"/>
          <a:stretch/>
        </p:blipFill>
        <p:spPr>
          <a:xfrm>
            <a:off x="3408091" y="1618744"/>
            <a:ext cx="1999680" cy="2066544"/>
          </a:xfrm>
          <a:prstGeom prst="ellipse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AEFA41DF-AC75-47C8-8F12-34C0412BF0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356" y="1615428"/>
            <a:ext cx="2006644" cy="2066544"/>
          </a:xfrm>
          <a:prstGeom prst="ellipse">
            <a:avLst/>
          </a:prstGeom>
        </p:spPr>
      </p:pic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53BD4094-F876-4EE5-B9C9-ECF8300DF642}"/>
              </a:ext>
            </a:extLst>
          </p:cNvPr>
          <p:cNvSpPr txBox="1">
            <a:spLocks/>
          </p:cNvSpPr>
          <p:nvPr/>
        </p:nvSpPr>
        <p:spPr>
          <a:xfrm>
            <a:off x="9574556" y="4029894"/>
            <a:ext cx="1582519" cy="3688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Anne Spitz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8CD9C862-6669-4153-9374-2D5C0B95B69E}"/>
              </a:ext>
            </a:extLst>
          </p:cNvPr>
          <p:cNvSpPr txBox="1">
            <a:spLocks/>
          </p:cNvSpPr>
          <p:nvPr/>
        </p:nvSpPr>
        <p:spPr>
          <a:xfrm>
            <a:off x="9860702" y="4477177"/>
            <a:ext cx="1134974" cy="3856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Data Scientist</a:t>
            </a:r>
            <a:endParaRPr lang="ru-RU" sz="1300" dirty="0">
              <a:solidFill>
                <a:schemeClr val="bg1"/>
              </a:solidFill>
            </a:endParaRP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4C046AA7-DCC0-406E-8F7D-EBF1D3AEF69F}"/>
              </a:ext>
            </a:extLst>
          </p:cNvPr>
          <p:cNvSpPr txBox="1">
            <a:spLocks/>
          </p:cNvSpPr>
          <p:nvPr/>
        </p:nvSpPr>
        <p:spPr>
          <a:xfrm>
            <a:off x="3510622" y="4029893"/>
            <a:ext cx="1999680" cy="3688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Antoine Roux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B81C8B4C-8D09-4EDA-9F83-5F0B2CD58C80}"/>
              </a:ext>
            </a:extLst>
          </p:cNvPr>
          <p:cNvSpPr txBox="1">
            <a:spLocks/>
          </p:cNvSpPr>
          <p:nvPr/>
        </p:nvSpPr>
        <p:spPr>
          <a:xfrm>
            <a:off x="3476231" y="4441105"/>
            <a:ext cx="2203854" cy="36888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System Integration Engineer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BE8A742A-07C8-434A-BBA4-0DB442206C6C}"/>
              </a:ext>
            </a:extLst>
          </p:cNvPr>
          <p:cNvSpPr txBox="1">
            <a:spLocks/>
          </p:cNvSpPr>
          <p:nvPr/>
        </p:nvSpPr>
        <p:spPr>
          <a:xfrm>
            <a:off x="6412398" y="3975489"/>
            <a:ext cx="2066544" cy="3688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Andy </a:t>
            </a:r>
            <a:r>
              <a:rPr lang="en-US" sz="2400" dirty="0" err="1">
                <a:solidFill>
                  <a:schemeClr val="bg1"/>
                </a:solidFill>
              </a:rPr>
              <a:t>Spezzatti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B7785770-4549-459E-8295-467F3B9FC308}"/>
              </a:ext>
            </a:extLst>
          </p:cNvPr>
          <p:cNvSpPr txBox="1">
            <a:spLocks/>
          </p:cNvSpPr>
          <p:nvPr/>
        </p:nvSpPr>
        <p:spPr>
          <a:xfrm>
            <a:off x="6881749" y="4457524"/>
            <a:ext cx="1229726" cy="36888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NLP Engineer</a:t>
            </a:r>
            <a:endParaRPr lang="ru-RU" sz="1300" dirty="0">
              <a:solidFill>
                <a:schemeClr val="bg1"/>
              </a:solidFill>
            </a:endParaRP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38C75E91-DB4D-48D2-9A97-E95F3349A346}"/>
              </a:ext>
            </a:extLst>
          </p:cNvPr>
          <p:cNvSpPr txBox="1"/>
          <p:nvPr/>
        </p:nvSpPr>
        <p:spPr>
          <a:xfrm>
            <a:off x="4697544" y="5997754"/>
            <a:ext cx="28448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000" i="1" dirty="0" err="1">
                <a:solidFill>
                  <a:schemeClr val="bg1"/>
                </a:solidFill>
                <a:latin typeface="Garamond" panose="02020404030301010803" pitchFamily="18" charset="0"/>
              </a:rPr>
              <a:t>Mobility</a:t>
            </a:r>
            <a:r>
              <a:rPr lang="fr-FR" sz="3000" i="1" dirty="0">
                <a:solidFill>
                  <a:schemeClr val="bg1"/>
                </a:solidFill>
                <a:latin typeface="Garamond" panose="02020404030301010803" pitchFamily="18" charset="0"/>
              </a:rPr>
              <a:t> for </a:t>
            </a:r>
            <a:r>
              <a:rPr lang="fr-FR" sz="3000" i="1" dirty="0" err="1">
                <a:solidFill>
                  <a:schemeClr val="bg1"/>
                </a:solidFill>
                <a:latin typeface="Garamond" panose="02020404030301010803" pitchFamily="18" charset="0"/>
              </a:rPr>
              <a:t>everyone</a:t>
            </a:r>
            <a:endParaRPr lang="en-US" sz="3000" i="1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B1CC8569-7261-4D33-993A-5A807DBA41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207" y="4797211"/>
            <a:ext cx="1531544" cy="153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54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E2CC7E-687E-4366-969A-25C7CAB816A0}"/>
              </a:ext>
            </a:extLst>
          </p:cNvPr>
          <p:cNvSpPr txBox="1"/>
          <p:nvPr/>
        </p:nvSpPr>
        <p:spPr>
          <a:xfrm>
            <a:off x="4685774" y="317500"/>
            <a:ext cx="25811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000" dirty="0" err="1">
                <a:solidFill>
                  <a:schemeClr val="bg1"/>
                </a:solidFill>
                <a:latin typeface="Garamond" panose="02020404030301010803" pitchFamily="18" charset="0"/>
              </a:rPr>
              <a:t>Context</a:t>
            </a:r>
            <a:endParaRPr lang="en-US" sz="6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2ECD6F-77F5-4FF8-A4A4-671E40ECEC56}"/>
              </a:ext>
            </a:extLst>
          </p:cNvPr>
          <p:cNvSpPr txBox="1"/>
          <p:nvPr/>
        </p:nvSpPr>
        <p:spPr>
          <a:xfrm>
            <a:off x="476251" y="5286117"/>
            <a:ext cx="30861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People </a:t>
            </a:r>
            <a:r>
              <a:rPr lang="fr-FR" sz="2500" dirty="0" err="1">
                <a:solidFill>
                  <a:schemeClr val="bg1"/>
                </a:solidFill>
                <a:latin typeface="Garamond" panose="02020404030301010803" pitchFamily="18" charset="0"/>
              </a:rPr>
              <a:t>with</a:t>
            </a:r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fr-FR" sz="2500" dirty="0" err="1">
                <a:solidFill>
                  <a:schemeClr val="bg1"/>
                </a:solidFill>
                <a:latin typeface="Garamond" panose="02020404030301010803" pitchFamily="18" charset="0"/>
              </a:rPr>
              <a:t>disability</a:t>
            </a:r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 in the US</a:t>
            </a:r>
            <a:endParaRPr lang="en-US" sz="25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9E0D3-0937-42D5-92CA-DC587F6991EC}"/>
              </a:ext>
            </a:extLst>
          </p:cNvPr>
          <p:cNvSpPr txBox="1"/>
          <p:nvPr/>
        </p:nvSpPr>
        <p:spPr>
          <a:xfrm>
            <a:off x="4685774" y="5286117"/>
            <a:ext cx="320674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500" dirty="0" err="1">
                <a:solidFill>
                  <a:schemeClr val="bg1"/>
                </a:solidFill>
                <a:latin typeface="Garamond" panose="02020404030301010803" pitchFamily="18" charset="0"/>
              </a:rPr>
              <a:t>Could</a:t>
            </a:r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 not do all </a:t>
            </a:r>
            <a:r>
              <a:rPr lang="fr-FR" sz="2500" dirty="0" err="1">
                <a:solidFill>
                  <a:schemeClr val="bg1"/>
                </a:solidFill>
                <a:latin typeface="Garamond" panose="02020404030301010803" pitchFamily="18" charset="0"/>
              </a:rPr>
              <a:t>their</a:t>
            </a:r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fr-FR" sz="2500" dirty="0" err="1">
                <a:solidFill>
                  <a:schemeClr val="bg1"/>
                </a:solidFill>
                <a:latin typeface="Garamond" panose="02020404030301010803" pitchFamily="18" charset="0"/>
              </a:rPr>
              <a:t>activities</a:t>
            </a:r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fr-FR" sz="2500" dirty="0" err="1">
                <a:solidFill>
                  <a:schemeClr val="bg1"/>
                </a:solidFill>
                <a:latin typeface="Garamond" panose="02020404030301010803" pitchFamily="18" charset="0"/>
              </a:rPr>
              <a:t>because</a:t>
            </a:r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 of </a:t>
            </a:r>
            <a:r>
              <a:rPr lang="fr-FR" sz="2500" dirty="0" err="1">
                <a:solidFill>
                  <a:schemeClr val="bg1"/>
                </a:solidFill>
                <a:latin typeface="Garamond" panose="02020404030301010803" pitchFamily="18" charset="0"/>
              </a:rPr>
              <a:t>mobility</a:t>
            </a:r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fr-FR" sz="2500" dirty="0" err="1">
                <a:solidFill>
                  <a:schemeClr val="bg1"/>
                </a:solidFill>
                <a:latin typeface="Garamond" panose="02020404030301010803" pitchFamily="18" charset="0"/>
              </a:rPr>
              <a:t>barriers</a:t>
            </a:r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 (2018)</a:t>
            </a:r>
            <a:endParaRPr lang="en-US" sz="25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6134307-6B32-4082-AD5F-AF308A217676}"/>
              </a:ext>
            </a:extLst>
          </p:cNvPr>
          <p:cNvSpPr/>
          <p:nvPr/>
        </p:nvSpPr>
        <p:spPr>
          <a:xfrm>
            <a:off x="1143000" y="2409719"/>
            <a:ext cx="1800000" cy="180000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500" b="1" dirty="0">
                <a:latin typeface="Garamond" panose="02020404030301010803" pitchFamily="18" charset="0"/>
              </a:rPr>
              <a:t>40</a:t>
            </a:r>
            <a:r>
              <a:rPr lang="fr-FR" sz="2600" dirty="0">
                <a:latin typeface="Garamond" panose="02020404030301010803" pitchFamily="18" charset="0"/>
              </a:rPr>
              <a:t> Millions</a:t>
            </a:r>
            <a:endParaRPr lang="en-US" sz="2600" dirty="0">
              <a:latin typeface="Garamond" panose="02020404030301010803" pitchFamily="18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D6554BB-C841-4D37-9AD4-70E7E11ED3CF}"/>
              </a:ext>
            </a:extLst>
          </p:cNvPr>
          <p:cNvSpPr/>
          <p:nvPr/>
        </p:nvSpPr>
        <p:spPr>
          <a:xfrm>
            <a:off x="4685774" y="1987550"/>
            <a:ext cx="2520000" cy="252000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500" b="1" dirty="0">
                <a:latin typeface="Garamond" panose="02020404030301010803" pitchFamily="18" charset="0"/>
              </a:rPr>
              <a:t>40% </a:t>
            </a:r>
          </a:p>
          <a:p>
            <a:pPr algn="ctr"/>
            <a:r>
              <a:rPr lang="fr-FR" sz="3500" dirty="0">
                <a:latin typeface="Garamond" panose="02020404030301010803" pitchFamily="18" charset="0"/>
              </a:rPr>
              <a:t>of </a:t>
            </a:r>
            <a:r>
              <a:rPr lang="fr-FR" sz="3500" dirty="0" err="1">
                <a:latin typeface="Garamond" panose="02020404030301010803" pitchFamily="18" charset="0"/>
              </a:rPr>
              <a:t>older</a:t>
            </a:r>
            <a:r>
              <a:rPr lang="fr-FR" sz="3500" dirty="0">
                <a:latin typeface="Garamond" panose="02020404030301010803" pitchFamily="18" charset="0"/>
              </a:rPr>
              <a:t> </a:t>
            </a:r>
            <a:r>
              <a:rPr lang="fr-FR" sz="3500" dirty="0" err="1">
                <a:latin typeface="Garamond" panose="02020404030301010803" pitchFamily="18" charset="0"/>
              </a:rPr>
              <a:t>adults</a:t>
            </a:r>
            <a:endParaRPr lang="en-US" sz="3500" dirty="0">
              <a:latin typeface="Garamond" panose="02020404030301010803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2172BF7-51A8-401C-9324-BCA67E08070A}"/>
              </a:ext>
            </a:extLst>
          </p:cNvPr>
          <p:cNvSpPr/>
          <p:nvPr/>
        </p:nvSpPr>
        <p:spPr>
          <a:xfrm>
            <a:off x="8486249" y="1689719"/>
            <a:ext cx="3240000" cy="324000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500" b="1" dirty="0">
                <a:latin typeface="Garamond" panose="02020404030301010803" pitchFamily="18" charset="0"/>
              </a:rPr>
              <a:t>65% </a:t>
            </a:r>
          </a:p>
          <a:p>
            <a:pPr algn="ctr"/>
            <a:r>
              <a:rPr lang="fr-FR" sz="3500" dirty="0">
                <a:latin typeface="Garamond" panose="02020404030301010803" pitchFamily="18" charset="0"/>
              </a:rPr>
              <a:t>of </a:t>
            </a:r>
            <a:r>
              <a:rPr lang="fr-FR" sz="3500" dirty="0" err="1">
                <a:latin typeface="Garamond" panose="02020404030301010803" pitchFamily="18" charset="0"/>
              </a:rPr>
              <a:t>older</a:t>
            </a:r>
            <a:r>
              <a:rPr lang="fr-FR" sz="3500" dirty="0">
                <a:latin typeface="Garamond" panose="02020404030301010803" pitchFamily="18" charset="0"/>
              </a:rPr>
              <a:t> </a:t>
            </a:r>
            <a:r>
              <a:rPr lang="fr-FR" sz="3500" dirty="0" err="1">
                <a:latin typeface="Garamond" panose="02020404030301010803" pitchFamily="18" charset="0"/>
              </a:rPr>
              <a:t>adults</a:t>
            </a:r>
            <a:endParaRPr lang="en-US" sz="3500" dirty="0">
              <a:latin typeface="Garamond" panose="020204040303010108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5465E6-EE10-46EC-8758-B8C956A18F4C}"/>
              </a:ext>
            </a:extLst>
          </p:cNvPr>
          <p:cNvSpPr txBox="1"/>
          <p:nvPr/>
        </p:nvSpPr>
        <p:spPr>
          <a:xfrm>
            <a:off x="8743424" y="5478477"/>
            <a:ext cx="32067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500" dirty="0">
                <a:solidFill>
                  <a:schemeClr val="bg1"/>
                </a:solidFill>
                <a:latin typeface="Garamond" panose="02020404030301010803" pitchFamily="18" charset="0"/>
              </a:rPr>
              <a:t>Live in rural areas in the US</a:t>
            </a:r>
            <a:endParaRPr lang="en-US" sz="25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CF25C02-B817-4098-8891-EC44940A9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949" y="126530"/>
            <a:ext cx="1206633" cy="120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943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E735C9-8864-43C8-B7AA-8ACB6B1C5F08}"/>
              </a:ext>
            </a:extLst>
          </p:cNvPr>
          <p:cNvSpPr txBox="1"/>
          <p:nvPr/>
        </p:nvSpPr>
        <p:spPr>
          <a:xfrm>
            <a:off x="4685774" y="317500"/>
            <a:ext cx="26853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000" dirty="0">
                <a:solidFill>
                  <a:schemeClr val="bg1"/>
                </a:solidFill>
                <a:latin typeface="Garamond" panose="02020404030301010803" pitchFamily="18" charset="0"/>
              </a:rPr>
              <a:t>Solution</a:t>
            </a:r>
            <a:endParaRPr lang="en-US" sz="6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5" name="Arrow: Left-Right 4">
            <a:extLst>
              <a:ext uri="{FF2B5EF4-FFF2-40B4-BE49-F238E27FC236}">
                <a16:creationId xmlns:a16="http://schemas.microsoft.com/office/drawing/2014/main" id="{4C8CF07C-57FC-4ED3-8E29-60AE33BC61C0}"/>
              </a:ext>
            </a:extLst>
          </p:cNvPr>
          <p:cNvSpPr/>
          <p:nvPr/>
        </p:nvSpPr>
        <p:spPr>
          <a:xfrm>
            <a:off x="3084052" y="3067729"/>
            <a:ext cx="1911723" cy="735242"/>
          </a:xfrm>
          <a:prstGeom prst="left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8742E2FF-6753-4BA6-9783-54901C1176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416" y="1989491"/>
            <a:ext cx="1607268" cy="1610508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8831EED8-37D6-44F0-B395-3410782310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262" y="3599999"/>
            <a:ext cx="1340645" cy="12211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3B36D7-31E8-4701-A860-9793DD82C0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92" y="2917667"/>
            <a:ext cx="1323975" cy="1395413"/>
          </a:xfrm>
          <a:prstGeom prst="rect">
            <a:avLst/>
          </a:prstGeom>
        </p:spPr>
      </p:pic>
      <p:pic>
        <p:nvPicPr>
          <p:cNvPr id="15" name="Graphic 14" descr="Receiver">
            <a:extLst>
              <a:ext uri="{FF2B5EF4-FFF2-40B4-BE49-F238E27FC236}">
                <a16:creationId xmlns:a16="http://schemas.microsoft.com/office/drawing/2014/main" id="{0A3A7B5D-B5A1-48D6-B4AC-42D474B33F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4653008">
            <a:off x="1788203" y="2895600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FCEF758-EB3E-46CB-98CE-2DA17BB688A0}"/>
              </a:ext>
            </a:extLst>
          </p:cNvPr>
          <p:cNvSpPr txBox="1"/>
          <p:nvPr/>
        </p:nvSpPr>
        <p:spPr>
          <a:xfrm>
            <a:off x="5162320" y="5412082"/>
            <a:ext cx="20888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Garamond" panose="02020404030301010803" pitchFamily="18" charset="0"/>
              </a:rPr>
              <a:t>Speech recognition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Garamond" panose="02020404030301010803" pitchFamily="18" charset="0"/>
              </a:rPr>
              <a:t>NLP</a:t>
            </a:r>
            <a:endParaRPr lang="en-US" sz="2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B41FE78-334B-4912-822C-A699471120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7348" y="2814658"/>
            <a:ext cx="1912575" cy="95628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7B04D46-E541-4329-A99E-756125F948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9158" y="3867865"/>
            <a:ext cx="857250" cy="8572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2FCBC14-FF71-46F2-893D-A7C60F8A0C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2086797"/>
            <a:ext cx="1667688" cy="630942"/>
          </a:xfrm>
          <a:prstGeom prst="rect">
            <a:avLst/>
          </a:prstGeom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80984C11-4B36-41A3-902D-C071FD9ACEC4}"/>
              </a:ext>
            </a:extLst>
          </p:cNvPr>
          <p:cNvSpPr/>
          <p:nvPr/>
        </p:nvSpPr>
        <p:spPr>
          <a:xfrm>
            <a:off x="9613900" y="1847850"/>
            <a:ext cx="2222500" cy="31750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0FB15C0-68D4-4637-8741-D284B9400C6E}"/>
              </a:ext>
            </a:extLst>
          </p:cNvPr>
          <p:cNvSpPr/>
          <p:nvPr/>
        </p:nvSpPr>
        <p:spPr>
          <a:xfrm>
            <a:off x="5095491" y="1847850"/>
            <a:ext cx="2222500" cy="31750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Left-Right 31">
            <a:extLst>
              <a:ext uri="{FF2B5EF4-FFF2-40B4-BE49-F238E27FC236}">
                <a16:creationId xmlns:a16="http://schemas.microsoft.com/office/drawing/2014/main" id="{85F3A5C2-9021-4A8E-A9A7-1695A32F905B}"/>
              </a:ext>
            </a:extLst>
          </p:cNvPr>
          <p:cNvSpPr/>
          <p:nvPr/>
        </p:nvSpPr>
        <p:spPr>
          <a:xfrm>
            <a:off x="7539242" y="3067729"/>
            <a:ext cx="1911723" cy="735242"/>
          </a:xfrm>
          <a:prstGeom prst="left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3E5563F8-FAD2-4A4E-8ACF-F83CE97600D7}"/>
              </a:ext>
            </a:extLst>
          </p:cNvPr>
          <p:cNvSpPr/>
          <p:nvPr/>
        </p:nvSpPr>
        <p:spPr>
          <a:xfrm>
            <a:off x="577082" y="1847850"/>
            <a:ext cx="2222500" cy="31750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7F48F2E-456D-4ACF-B03B-C8C8F1AE7F82}"/>
              </a:ext>
            </a:extLst>
          </p:cNvPr>
          <p:cNvSpPr txBox="1"/>
          <p:nvPr/>
        </p:nvSpPr>
        <p:spPr>
          <a:xfrm>
            <a:off x="911698" y="5412082"/>
            <a:ext cx="16353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Garamond" panose="02020404030301010803" pitchFamily="18" charset="0"/>
              </a:rPr>
              <a:t>Vocal assistant</a:t>
            </a:r>
            <a:endParaRPr lang="en-US" sz="2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27F68A6-10C3-49F2-AA00-1A575D05B598}"/>
              </a:ext>
            </a:extLst>
          </p:cNvPr>
          <p:cNvSpPr txBox="1"/>
          <p:nvPr/>
        </p:nvSpPr>
        <p:spPr>
          <a:xfrm>
            <a:off x="9563974" y="5411041"/>
            <a:ext cx="23476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>
                <a:solidFill>
                  <a:schemeClr val="bg1"/>
                </a:solidFill>
                <a:latin typeface="Garamond" panose="02020404030301010803" pitchFamily="18" charset="0"/>
              </a:rPr>
              <a:t>Automated</a:t>
            </a:r>
            <a:r>
              <a:rPr lang="fr-FR" sz="2000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Garamond" panose="02020404030301010803" pitchFamily="18" charset="0"/>
              </a:rPr>
              <a:t>selection</a:t>
            </a:r>
            <a:r>
              <a:rPr lang="fr-FR" sz="2000" dirty="0">
                <a:solidFill>
                  <a:schemeClr val="bg1"/>
                </a:solidFill>
                <a:latin typeface="Garamond" panose="02020404030301010803" pitchFamily="18" charset="0"/>
              </a:rPr>
              <a:t> &amp; </a:t>
            </a:r>
            <a:r>
              <a:rPr lang="fr-FR" sz="2000" dirty="0" err="1">
                <a:solidFill>
                  <a:schemeClr val="bg1"/>
                </a:solidFill>
                <a:latin typeface="Garamond" panose="02020404030301010803" pitchFamily="18" charset="0"/>
              </a:rPr>
              <a:t>reservation</a:t>
            </a:r>
            <a:endParaRPr lang="en-US" sz="2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18" name="Image 8">
            <a:extLst>
              <a:ext uri="{FF2B5EF4-FFF2-40B4-BE49-F238E27FC236}">
                <a16:creationId xmlns:a16="http://schemas.microsoft.com/office/drawing/2014/main" id="{569BACD0-B456-40A2-B83C-E6FDC49AC4E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949" y="126530"/>
            <a:ext cx="1206633" cy="120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56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mirror&#10;&#10;Description automatically generated">
            <a:extLst>
              <a:ext uri="{FF2B5EF4-FFF2-40B4-BE49-F238E27FC236}">
                <a16:creationId xmlns:a16="http://schemas.microsoft.com/office/drawing/2014/main" id="{D9F4B8FE-AB32-49D7-AE10-BB197BA7DB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643"/>
          <a:stretch/>
        </p:blipFill>
        <p:spPr>
          <a:xfrm>
            <a:off x="2940050" y="1"/>
            <a:ext cx="6508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797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in front of a curtain&#10;&#10;Description automatically generated">
            <a:extLst>
              <a:ext uri="{FF2B5EF4-FFF2-40B4-BE49-F238E27FC236}">
                <a16:creationId xmlns:a16="http://schemas.microsoft.com/office/drawing/2014/main" id="{E6A1B9D3-78B4-468C-BAF3-16A5412F3B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76" b="16134"/>
          <a:stretch/>
        </p:blipFill>
        <p:spPr>
          <a:xfrm>
            <a:off x="2701267" y="0"/>
            <a:ext cx="66613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88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in front of a curtain&#10;&#10;Description automatically generated">
            <a:extLst>
              <a:ext uri="{FF2B5EF4-FFF2-40B4-BE49-F238E27FC236}">
                <a16:creationId xmlns:a16="http://schemas.microsoft.com/office/drawing/2014/main" id="{E6A1B9D3-78B4-468C-BAF3-16A5412F3B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76" b="16134"/>
          <a:stretch/>
        </p:blipFill>
        <p:spPr>
          <a:xfrm>
            <a:off x="2701267" y="0"/>
            <a:ext cx="6661310" cy="685800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F321AF6-C335-4114-98F7-9467D341A9AF}"/>
              </a:ext>
            </a:extLst>
          </p:cNvPr>
          <p:cNvSpPr/>
          <p:nvPr/>
        </p:nvSpPr>
        <p:spPr>
          <a:xfrm>
            <a:off x="7219576" y="860612"/>
            <a:ext cx="3514165" cy="1488141"/>
          </a:xfrm>
          <a:prstGeom prst="roundRect">
            <a:avLst/>
          </a:prstGeom>
          <a:solidFill>
            <a:schemeClr val="tx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i="1" dirty="0">
                <a:latin typeface="+mj-lt"/>
              </a:rPr>
              <a:t>« Hi Speak&amp;Go, I want to go to the Walmart this afternoon »</a:t>
            </a:r>
            <a:endParaRPr lang="en-US" sz="2000" i="1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5D0C168-ADD6-4041-A818-10858C582A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3741" y="68132"/>
            <a:ext cx="1206633" cy="120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79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on a couch&#10;&#10;Description automatically generated">
            <a:extLst>
              <a:ext uri="{FF2B5EF4-FFF2-40B4-BE49-F238E27FC236}">
                <a16:creationId xmlns:a16="http://schemas.microsoft.com/office/drawing/2014/main" id="{D1B1232C-3C32-4076-B7B6-148CBADEAC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52" b="5758"/>
          <a:stretch/>
        </p:blipFill>
        <p:spPr>
          <a:xfrm>
            <a:off x="2593791" y="-13607"/>
            <a:ext cx="6992514" cy="687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152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on a couch&#10;&#10;Description automatically generated">
            <a:extLst>
              <a:ext uri="{FF2B5EF4-FFF2-40B4-BE49-F238E27FC236}">
                <a16:creationId xmlns:a16="http://schemas.microsoft.com/office/drawing/2014/main" id="{D1B1232C-3C32-4076-B7B6-148CBADEAC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52" b="5758"/>
          <a:stretch/>
        </p:blipFill>
        <p:spPr>
          <a:xfrm>
            <a:off x="2593791" y="-13607"/>
            <a:ext cx="6992514" cy="6871607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F26D51C4-FC59-4558-80DF-AC42DEF60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417217">
            <a:off x="7620791" y="1172054"/>
            <a:ext cx="2821086" cy="2821086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14C8B5F-BC79-4476-8D24-C2D5D1005C98}"/>
              </a:ext>
            </a:extLst>
          </p:cNvPr>
          <p:cNvSpPr/>
          <p:nvPr/>
        </p:nvSpPr>
        <p:spPr>
          <a:xfrm>
            <a:off x="9874250" y="1651766"/>
            <a:ext cx="2133600" cy="153035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500" dirty="0" err="1">
                <a:latin typeface="Garamond" panose="02020404030301010803" pitchFamily="18" charset="0"/>
              </a:rPr>
              <a:t>Give</a:t>
            </a:r>
            <a:r>
              <a:rPr lang="fr-FR" sz="2500" dirty="0">
                <a:latin typeface="Garamond" panose="02020404030301010803" pitchFamily="18" charset="0"/>
              </a:rPr>
              <a:t> a </a:t>
            </a:r>
            <a:r>
              <a:rPr lang="fr-FR" sz="2500" dirty="0" err="1">
                <a:latin typeface="Garamond" panose="02020404030301010803" pitchFamily="18" charset="0"/>
              </a:rPr>
              <a:t>reminder</a:t>
            </a:r>
            <a:r>
              <a:rPr lang="fr-FR" sz="2500" dirty="0">
                <a:latin typeface="Garamond" panose="02020404030301010803" pitchFamily="18" charset="0"/>
              </a:rPr>
              <a:t> </a:t>
            </a:r>
            <a:r>
              <a:rPr lang="fr-FR" sz="2500" dirty="0" err="1">
                <a:latin typeface="Garamond" panose="02020404030301010803" pitchFamily="18" charset="0"/>
              </a:rPr>
              <a:t>before</a:t>
            </a:r>
            <a:r>
              <a:rPr lang="fr-FR" sz="2500" dirty="0">
                <a:latin typeface="Garamond" panose="02020404030301010803" pitchFamily="18" charset="0"/>
              </a:rPr>
              <a:t> the trip</a:t>
            </a:r>
            <a:endParaRPr lang="en-US" sz="2500" dirty="0">
              <a:latin typeface="Garamond" panose="02020404030301010803" pitchFamily="18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7F6383C-431F-40E7-8DEA-7F2F824BD0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949" y="126530"/>
            <a:ext cx="1206633" cy="120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949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04865A-B3C6-4217-8953-E449FB679CE3}"/>
              </a:ext>
            </a:extLst>
          </p:cNvPr>
          <p:cNvSpPr txBox="1"/>
          <p:nvPr/>
        </p:nvSpPr>
        <p:spPr>
          <a:xfrm>
            <a:off x="3524036" y="303087"/>
            <a:ext cx="522745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000" dirty="0">
                <a:solidFill>
                  <a:schemeClr val="bg1"/>
                </a:solidFill>
                <a:latin typeface="Garamond" panose="02020404030301010803" pitchFamily="18" charset="0"/>
              </a:rPr>
              <a:t>Two User Interfaces</a:t>
            </a:r>
            <a:endParaRPr lang="en-US" sz="50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10" name="Picture 9" descr="A close up of electronics&#10;&#10;Description automatically generated">
            <a:extLst>
              <a:ext uri="{FF2B5EF4-FFF2-40B4-BE49-F238E27FC236}">
                <a16:creationId xmlns:a16="http://schemas.microsoft.com/office/drawing/2014/main" id="{E6FBFDB8-1170-4B8F-B52D-E751E15204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19" y="1676322"/>
            <a:ext cx="5558981" cy="40832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8C183D-780F-4AB9-AF11-3F604075C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967" y="1622548"/>
            <a:ext cx="2332837" cy="4248004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8043C6F-14F2-4245-A7B9-F9C7C6B51A1D}"/>
              </a:ext>
            </a:extLst>
          </p:cNvPr>
          <p:cNvSpPr/>
          <p:nvPr/>
        </p:nvSpPr>
        <p:spPr>
          <a:xfrm>
            <a:off x="9385300" y="2715936"/>
            <a:ext cx="2533475" cy="142612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500" dirty="0">
                <a:latin typeface="Garamond" panose="02020404030301010803" pitchFamily="18" charset="0"/>
              </a:rPr>
              <a:t>Call</a:t>
            </a:r>
          </a:p>
          <a:p>
            <a:pPr algn="ctr"/>
            <a:r>
              <a:rPr lang="fr-FR" sz="2500" dirty="0">
                <a:latin typeface="Garamond" panose="02020404030301010803" pitchFamily="18" charset="0"/>
              </a:rPr>
              <a:t>(510) 712 3217</a:t>
            </a:r>
            <a:endParaRPr lang="en-US" sz="2500" dirty="0">
              <a:latin typeface="Garamond" panose="02020404030301010803" pitchFamily="18" charset="0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75B052D8-36F7-40BB-A50C-B5833457A169}"/>
              </a:ext>
            </a:extLst>
          </p:cNvPr>
          <p:cNvSpPr/>
          <p:nvPr/>
        </p:nvSpPr>
        <p:spPr>
          <a:xfrm>
            <a:off x="2806700" y="3321050"/>
            <a:ext cx="1123950" cy="5207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8BDDA3A-5002-4813-A760-678A69CECB19}"/>
              </a:ext>
            </a:extLst>
          </p:cNvPr>
          <p:cNvCxnSpPr>
            <a:cxnSpLocks/>
          </p:cNvCxnSpPr>
          <p:nvPr/>
        </p:nvCxnSpPr>
        <p:spPr>
          <a:xfrm>
            <a:off x="6756400" y="1622548"/>
            <a:ext cx="0" cy="52354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09B8C09F-773F-4BF4-A4CD-C4B183274F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949" y="126530"/>
            <a:ext cx="1206633" cy="120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35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320</Words>
  <Application>Microsoft Office PowerPoint</Application>
  <PresentationFormat>Widescreen</PresentationFormat>
  <Paragraphs>60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Garamond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s</dc:creator>
  <cp:lastModifiedBy>andy s</cp:lastModifiedBy>
  <cp:revision>25</cp:revision>
  <dcterms:created xsi:type="dcterms:W3CDTF">2019-07-21T05:57:32Z</dcterms:created>
  <dcterms:modified xsi:type="dcterms:W3CDTF">2019-07-21T18:49:08Z</dcterms:modified>
</cp:coreProperties>
</file>

<file path=docProps/thumbnail.jpeg>
</file>